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2"/>
  </p:notesMasterIdLst>
  <p:sldIdLst>
    <p:sldId id="339" r:id="rId5"/>
    <p:sldId id="340" r:id="rId6"/>
    <p:sldId id="305" r:id="rId7"/>
    <p:sldId id="333" r:id="rId8"/>
    <p:sldId id="332" r:id="rId9"/>
    <p:sldId id="278" r:id="rId10"/>
    <p:sldId id="312" r:id="rId11"/>
    <p:sldId id="344" r:id="rId12"/>
    <p:sldId id="295" r:id="rId13"/>
    <p:sldId id="296" r:id="rId14"/>
    <p:sldId id="316" r:id="rId15"/>
    <p:sldId id="317" r:id="rId16"/>
    <p:sldId id="318" r:id="rId17"/>
    <p:sldId id="319" r:id="rId18"/>
    <p:sldId id="320" r:id="rId19"/>
    <p:sldId id="321" r:id="rId20"/>
    <p:sldId id="343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  <a:srgbClr val="FFFFCC"/>
    <a:srgbClr val="DCFD19"/>
    <a:srgbClr val="CC00FF"/>
    <a:srgbClr val="FFFF00"/>
    <a:srgbClr val="0000FF"/>
    <a:srgbClr val="000066"/>
    <a:srgbClr val="D6009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7" autoAdjust="0"/>
    <p:restoredTop sz="91297" autoAdjust="0"/>
  </p:normalViewPr>
  <p:slideViewPr>
    <p:cSldViewPr>
      <p:cViewPr varScale="1">
        <p:scale>
          <a:sx n="67" d="100"/>
          <a:sy n="67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39EA9-D8AF-410D-B270-6E8B1CE09865}" type="datetimeFigureOut">
              <a:rPr lang="en-US" smtClean="0"/>
              <a:t>19/1/2022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46C93-CBD0-4FD2-AC68-E2F6D7A56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9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46C93-CBD0-4FD2-AC68-E2F6D7A566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1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07D4F-A935-41F6-AB8C-61ED14F51A54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10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DD7C-E94E-4FEA-A35F-FC38649023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90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7A72-6A1A-49C9-9D36-C79EC19522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89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DD6-1A9B-4B05-A0E4-282EF02DC8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94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41EC-FBBD-473D-8662-2AB558BA7F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25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8B6A-1C9D-412A-A25D-D0EF5E5011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2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5D0B-FC76-47B7-967A-8A436E8BA8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96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8B18-23DD-4F9D-853F-A38A49070D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07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F1E7-0C0B-4AB2-9289-151B4035A7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74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E1B3-D797-497E-9845-931C684735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58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F039-212A-4E61-AF36-26B4876450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36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B045-5D98-4677-9726-DF42563E67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71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3D42C-B70A-441D-A811-0711C3E74C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9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slide" Target="slide15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Rectangle 21"/>
          <p:cNvSpPr>
            <a:spLocks noChangeArrowheads="1"/>
          </p:cNvSpPr>
          <p:nvPr/>
        </p:nvSpPr>
        <p:spPr bwMode="auto">
          <a:xfrm>
            <a:off x="471377" y="1322833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vi-VN" sz="3200" b="1" dirty="0"/>
              <a:t>Hình ảnh so sánh trong câu</a:t>
            </a:r>
            <a:endParaRPr lang="en-US" sz="3200" b="1" dirty="0"/>
          </a:p>
          <a:p>
            <a:r>
              <a:rPr lang="pt-BR" sz="3200" b="1" dirty="0"/>
              <a:t> “Trẻ em như búp trên cành”</a:t>
            </a:r>
            <a:r>
              <a:rPr lang="vi-VN" sz="3200" b="1" dirty="0"/>
              <a:t> là : </a:t>
            </a:r>
            <a:endParaRPr lang="en-US" sz="3200" b="1" dirty="0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295400" y="3581400"/>
            <a:ext cx="457200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25615" name="Rectangle 22"/>
          <p:cNvSpPr>
            <a:spLocks noChangeArrowheads="1"/>
          </p:cNvSpPr>
          <p:nvPr/>
        </p:nvSpPr>
        <p:spPr bwMode="auto">
          <a:xfrm>
            <a:off x="1225550" y="2667000"/>
            <a:ext cx="6927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nl-NL" altLang="en-US" sz="2800" b="1" dirty="0">
                <a:solidFill>
                  <a:srgbClr val="0000FF"/>
                </a:solidFill>
                <a:latin typeface="Times New Roman" pitchFamily="18" charset="0"/>
              </a:rPr>
              <a:t>A. </a:t>
            </a:r>
            <a:r>
              <a:rPr lang="pt-BR" sz="3200" dirty="0"/>
              <a:t>Em – búp.</a:t>
            </a:r>
            <a:endParaRPr lang="en-US" sz="3200" dirty="0"/>
          </a:p>
        </p:txBody>
      </p:sp>
      <p:sp>
        <p:nvSpPr>
          <p:cNvPr id="25616" name="Rectangle 23"/>
          <p:cNvSpPr>
            <a:spLocks noChangeArrowheads="1"/>
          </p:cNvSpPr>
          <p:nvPr/>
        </p:nvSpPr>
        <p:spPr bwMode="auto">
          <a:xfrm>
            <a:off x="1295400" y="3459163"/>
            <a:ext cx="678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nl-NL" altLang="en-US" sz="2800" b="1" dirty="0">
                <a:solidFill>
                  <a:srgbClr val="0000FF"/>
                </a:solidFill>
                <a:latin typeface="Times New Roman" pitchFamily="18" charset="0"/>
              </a:rPr>
              <a:t>B. </a:t>
            </a:r>
            <a:r>
              <a:rPr lang="pt-BR" sz="3200" dirty="0"/>
              <a:t>Trẻ em – búp trên cành.</a:t>
            </a:r>
            <a:endParaRPr lang="en-US" sz="3200" dirty="0"/>
          </a:p>
        </p:txBody>
      </p:sp>
      <p:sp>
        <p:nvSpPr>
          <p:cNvPr id="25617" name="Rectangle 24"/>
          <p:cNvSpPr>
            <a:spLocks noChangeArrowheads="1"/>
          </p:cNvSpPr>
          <p:nvPr/>
        </p:nvSpPr>
        <p:spPr bwMode="auto">
          <a:xfrm>
            <a:off x="1303408" y="4343400"/>
            <a:ext cx="80168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altLang="en-US" sz="2800" b="1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nl-NL" altLang="en-US" sz="30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pt-BR" sz="2800" dirty="0"/>
              <a:t>Như – búp trên cành</a:t>
            </a:r>
            <a:endParaRPr lang="en-US" sz="2800" dirty="0"/>
          </a:p>
        </p:txBody>
      </p:sp>
      <p:sp>
        <p:nvSpPr>
          <p:cNvPr id="25618" name="Slide Number Placeholder 9"/>
          <p:cNvSpPr txBox="1">
            <a:spLocks noGrp="1"/>
          </p:cNvSpPr>
          <p:nvPr/>
        </p:nvSpPr>
        <p:spPr bwMode="auto">
          <a:xfrm>
            <a:off x="-1676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332E03A-955A-4FB4-81CB-68AC3D4CCD0A}" type="slidenum">
              <a:rPr lang="en-US" altLang="en-US" sz="1000"/>
              <a:pPr algn="r" eaLnBrk="1" hangingPunct="1"/>
              <a:t>1</a:t>
            </a:fld>
            <a:endParaRPr lang="en-US" alt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54EF5-0E74-4B26-B984-AD102975C0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65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OINSET3">
            <a:hlinkClick r:id="rId3" action="ppaction://hlinksldjump"/>
            <a:extLst>
              <a:ext uri="{FF2B5EF4-FFF2-40B4-BE49-F238E27FC236}">
                <a16:creationId xmlns:a16="http://schemas.microsoft.com/office/drawing/2014/main" xmlns="" id="{25F00509-51D7-43CF-8EB9-7BAF79AA1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48325"/>
            <a:ext cx="1371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POINSET3">
            <a:hlinkClick r:id="rId5" action="ppaction://hlinksldjump"/>
            <a:extLst>
              <a:ext uri="{FF2B5EF4-FFF2-40B4-BE49-F238E27FC236}">
                <a16:creationId xmlns:a16="http://schemas.microsoft.com/office/drawing/2014/main" xmlns="" id="{961E0C8D-5F8F-498D-B7A2-B7F726F76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3932" y="5602288"/>
            <a:ext cx="1371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POINSET2">
            <a:extLst>
              <a:ext uri="{FF2B5EF4-FFF2-40B4-BE49-F238E27FC236}">
                <a16:creationId xmlns:a16="http://schemas.microsoft.com/office/drawing/2014/main" xmlns="" id="{B22A6E03-B2C3-43BF-8BAA-A4E26F72C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879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POINSET2">
            <a:extLst>
              <a:ext uri="{FF2B5EF4-FFF2-40B4-BE49-F238E27FC236}">
                <a16:creationId xmlns:a16="http://schemas.microsoft.com/office/drawing/2014/main" xmlns="" id="{F419C951-DC0B-4292-B4E8-0C8DE355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58150" y="171450"/>
            <a:ext cx="1219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6">
            <a:extLst>
              <a:ext uri="{FF2B5EF4-FFF2-40B4-BE49-F238E27FC236}">
                <a16:creationId xmlns:a16="http://schemas.microsoft.com/office/drawing/2014/main" xmlns="" id="{99D75BDC-FA75-495E-B75A-D3C644D3C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382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 4:</a:t>
            </a:r>
            <a:r>
              <a:rPr lang="en-US" altLang="en-US" sz="1800" u="sng" dirty="0">
                <a:latin typeface=".VnTime" pitchFamily="34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8665" name="Group 57">
            <a:extLst>
              <a:ext uri="{FF2B5EF4-FFF2-40B4-BE49-F238E27FC236}">
                <a16:creationId xmlns:a16="http://schemas.microsoft.com/office/drawing/2014/main" xmlns="" id="{30137897-B9CC-4D0D-8F1D-B6EA09AAF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024003"/>
              </p:ext>
            </p:extLst>
          </p:nvPr>
        </p:nvGraphicFramePr>
        <p:xfrm>
          <a:off x="232682" y="1434646"/>
          <a:ext cx="8606518" cy="4286250"/>
        </p:xfrm>
        <a:graphic>
          <a:graphicData uri="http://schemas.openxmlformats.org/drawingml/2006/table">
            <a:tbl>
              <a:tblPr/>
              <a:tblGrid>
                <a:gridCol w="33487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249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630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309" name="Text Box 32">
            <a:extLst>
              <a:ext uri="{FF2B5EF4-FFF2-40B4-BE49-F238E27FC236}">
                <a16:creationId xmlns:a16="http://schemas.microsoft.com/office/drawing/2014/main" xmlns="" id="{639D2740-93DF-46A6-B61E-3FF348F55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27943"/>
            <a:ext cx="3124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a)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bắt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kì</a:t>
            </a:r>
            <a:r>
              <a:rPr lang="en-US" altLang="en-US" sz="2400" b="1" dirty="0">
                <a:latin typeface="Times New Roman" panose="02020603050405020304" pitchFamily="18" charset="0"/>
              </a:rPr>
              <a:t> II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310" name="Text Box 33">
            <a:extLst>
              <a:ext uri="{FF2B5EF4-FFF2-40B4-BE49-F238E27FC236}">
                <a16:creationId xmlns:a16="http://schemas.microsoft.com/office/drawing/2014/main" xmlns="" id="{D781BF92-E634-443E-B637-A153761DF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b)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kì</a:t>
            </a:r>
            <a:r>
              <a:rPr lang="en-US" altLang="en-US" sz="2400" b="1" dirty="0">
                <a:latin typeface="Times New Roman" panose="02020603050405020304" pitchFamily="18" charset="0"/>
              </a:rPr>
              <a:t> II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thúc</a:t>
            </a:r>
            <a:r>
              <a:rPr lang="en-US" altLang="en-US" sz="2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311" name="Text Box 34">
            <a:extLst>
              <a:ext uri="{FF2B5EF4-FFF2-40B4-BE49-F238E27FC236}">
                <a16:creationId xmlns:a16="http://schemas.microsoft.com/office/drawing/2014/main" xmlns="" id="{2E398AA9-20A6-43C4-A8F0-54E188174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29" y="45720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c)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mấy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nghỉ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hè</a:t>
            </a:r>
            <a:r>
              <a:rPr lang="en-US" altLang="en-US" sz="2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8643" name="Text Box 35">
            <a:extLst>
              <a:ext uri="{FF2B5EF4-FFF2-40B4-BE49-F238E27FC236}">
                <a16:creationId xmlns:a16="http://schemas.microsoft.com/office/drawing/2014/main" xmlns="" id="{6D401B17-609B-4BE4-B91F-5C2F3C582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362200"/>
            <a:ext cx="502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19 .</a:t>
            </a:r>
          </a:p>
        </p:txBody>
      </p:sp>
      <p:sp>
        <p:nvSpPr>
          <p:cNvPr id="68644" name="Text Box 36">
            <a:extLst>
              <a:ext uri="{FF2B5EF4-FFF2-40B4-BE49-F238E27FC236}">
                <a16:creationId xmlns:a16="http://schemas.microsoft.com/office/drawing/2014/main" xmlns="" id="{CF185200-49AB-4EC7-BA74-31B3E8FF3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3541486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8645" name="Text Box 37">
            <a:extLst>
              <a:ext uri="{FF2B5EF4-FFF2-40B4-BE49-F238E27FC236}">
                <a16:creationId xmlns:a16="http://schemas.microsoft.com/office/drawing/2014/main" xmlns="" id="{5CC93C6C-EED5-43FE-A649-7F09DD941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754562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18" name="Rectangle 54">
            <a:extLst>
              <a:ext uri="{FF2B5EF4-FFF2-40B4-BE49-F238E27FC236}">
                <a16:creationId xmlns:a16="http://schemas.microsoft.com/office/drawing/2014/main" xmlns="" id="{8B31842C-03FF-43B7-AB50-E6853587A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2" y="1600200"/>
            <a:ext cx="120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hỏi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319" name="Text Box 55">
            <a:extLst>
              <a:ext uri="{FF2B5EF4-FFF2-40B4-BE49-F238E27FC236}">
                <a16:creationId xmlns:a16="http://schemas.microsoft.com/office/drawing/2014/main" xmlns="" id="{F3F52315-FB1A-456C-A39E-7A92BA6B1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00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hỏi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3" grpId="0"/>
      <p:bldP spid="68644" grpId="0"/>
      <p:bldP spid="686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13">
            <a:extLst>
              <a:ext uri="{FF2B5EF4-FFF2-40B4-BE49-F238E27FC236}">
                <a16:creationId xmlns:a16="http://schemas.microsoft.com/office/drawing/2014/main" xmlns="" id="{D760CD4A-6D4B-4726-88FE-D4B459F68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9" name="Text Box 5">
            <a:extLst>
              <a:ext uri="{FF2B5EF4-FFF2-40B4-BE49-F238E27FC236}">
                <a16:creationId xmlns:a16="http://schemas.microsoft.com/office/drawing/2014/main" xmlns="" id="{05EAC955-BAF5-43B6-8A17-BFC8B6C09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036" y="1619250"/>
            <a:ext cx="4163785" cy="310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vi-VN" altLang="en-US" sz="5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TRÒ CHƠI </a:t>
            </a:r>
            <a:r>
              <a:rPr lang="en-US" altLang="en-US" sz="5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GÀ MẸ TÌM CON</a:t>
            </a:r>
          </a:p>
        </p:txBody>
      </p:sp>
      <p:pic>
        <p:nvPicPr>
          <p:cNvPr id="2" name="Intro">
            <a:hlinkClick r:id="" action="ppaction://media"/>
            <a:extLst>
              <a:ext uri="{FF2B5EF4-FFF2-40B4-BE49-F238E27FC236}">
                <a16:creationId xmlns:a16="http://schemas.microsoft.com/office/drawing/2014/main" xmlns="" id="{04F89F63-F4B0-364D-BB73-2286DA6415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93444" y="-65344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14621"/>
      </p:ext>
    </p:extLst>
  </p:cSld>
  <p:clrMapOvr>
    <a:masterClrMapping/>
  </p:clrMapOvr>
  <p:transition spd="med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41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ga me">
            <a:extLst>
              <a:ext uri="{FF2B5EF4-FFF2-40B4-BE49-F238E27FC236}">
                <a16:creationId xmlns:a16="http://schemas.microsoft.com/office/drawing/2014/main" xmlns="" id="{DBE83FA0-94E9-4978-AF8C-BE84AB96A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"/>
            <a:ext cx="44005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Text Box 2">
            <a:extLst>
              <a:ext uri="{FF2B5EF4-FFF2-40B4-BE49-F238E27FC236}">
                <a16:creationId xmlns:a16="http://schemas.microsoft.com/office/drawing/2014/main" xmlns="" id="{B28B0D4B-36D7-4736-9851-CCAE8E026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1260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68613" name="Picture 5" descr="ga con">
            <a:extLst>
              <a:ext uri="{FF2B5EF4-FFF2-40B4-BE49-F238E27FC236}">
                <a16:creationId xmlns:a16="http://schemas.microsoft.com/office/drawing/2014/main" xmlns="" id="{43C82942-981D-46ED-BF67-61FBE1072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958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ga con">
            <a:extLst>
              <a:ext uri="{FF2B5EF4-FFF2-40B4-BE49-F238E27FC236}">
                <a16:creationId xmlns:a16="http://schemas.microsoft.com/office/drawing/2014/main" xmlns="" id="{4367B7A1-29B6-47E8-9FD4-B2FFB8658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 descr="ga con">
            <a:extLst>
              <a:ext uri="{FF2B5EF4-FFF2-40B4-BE49-F238E27FC236}">
                <a16:creationId xmlns:a16="http://schemas.microsoft.com/office/drawing/2014/main" xmlns="" id="{CE10F92F-2779-4C3F-B47F-56284C348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11" descr="ga con">
            <a:extLst>
              <a:ext uri="{FF2B5EF4-FFF2-40B4-BE49-F238E27FC236}">
                <a16:creationId xmlns:a16="http://schemas.microsoft.com/office/drawing/2014/main" xmlns="" id="{489B2FFE-1D7E-48C2-B548-7A3551CDD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102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12" descr="ga con">
            <a:extLst>
              <a:ext uri="{FF2B5EF4-FFF2-40B4-BE49-F238E27FC236}">
                <a16:creationId xmlns:a16="http://schemas.microsoft.com/office/drawing/2014/main" xmlns="" id="{0795A544-FD49-444C-8BB1-0908A7292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3" descr="ga con">
            <a:extLst>
              <a:ext uri="{FF2B5EF4-FFF2-40B4-BE49-F238E27FC236}">
                <a16:creationId xmlns:a16="http://schemas.microsoft.com/office/drawing/2014/main" xmlns="" id="{613649FE-ADDD-4852-9396-96F206D39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435530"/>
      </p:ext>
    </p:extLst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3 0.00903 C -0.04774 0.01065 -0.04236 0.02569 -0.03872 0.01921 C -0.03507 0.01273 -0.02917 -0.03125 -0.02743 -0.03009 C -0.0257 -0.02894 -0.02795 0.01505 -0.02813 0.02685 " pathEditMode="relative" rAng="0" ptsTypes="aaaa">
                                      <p:cBhvr>
                                        <p:cTn id="19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35" name="Picture 19" descr="ga me">
            <a:extLst>
              <a:ext uri="{FF2B5EF4-FFF2-40B4-BE49-F238E27FC236}">
                <a16:creationId xmlns:a16="http://schemas.microsoft.com/office/drawing/2014/main" xmlns="" id="{EBA02E93-824D-4C54-8FDE-D3065644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12954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ga con">
            <a:extLst>
              <a:ext uri="{FF2B5EF4-FFF2-40B4-BE49-F238E27FC236}">
                <a16:creationId xmlns:a16="http://schemas.microsoft.com/office/drawing/2014/main" xmlns="" id="{7655B8EA-3A3D-4F2C-873C-BF69601CA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36838"/>
            <a:ext cx="60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0" descr="ga con">
            <a:extLst>
              <a:ext uri="{FF2B5EF4-FFF2-40B4-BE49-F238E27FC236}">
                <a16:creationId xmlns:a16="http://schemas.microsoft.com/office/drawing/2014/main" xmlns="" id="{E00D0F99-0834-411E-BE56-F3B421E74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27438"/>
            <a:ext cx="60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1" descr="ga con">
            <a:extLst>
              <a:ext uri="{FF2B5EF4-FFF2-40B4-BE49-F238E27FC236}">
                <a16:creationId xmlns:a16="http://schemas.microsoft.com/office/drawing/2014/main" xmlns="" id="{E0D8782F-8AFD-492F-A54F-FDB9DD08E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65638"/>
            <a:ext cx="60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30" name="Text Box 14">
            <a:extLst>
              <a:ext uri="{FF2B5EF4-FFF2-40B4-BE49-F238E27FC236}">
                <a16:creationId xmlns:a16="http://schemas.microsoft.com/office/drawing/2014/main" xmlns="" id="{ABC03611-F8C2-446D-85C4-F5903D839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463675"/>
            <a:ext cx="60198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20000"/>
              </a:spcAft>
            </a:pPr>
            <a:r>
              <a:rPr lang="pt-BR" sz="2800" b="1" dirty="0"/>
              <a:t>1. Nhân hóa là</a:t>
            </a:r>
            <a:r>
              <a:rPr lang="vi-VN" alt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en-US" altLang="en-US" sz="26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7231" name="Text Box 15">
            <a:extLst>
              <a:ext uri="{FF2B5EF4-FFF2-40B4-BE49-F238E27FC236}">
                <a16:creationId xmlns:a16="http://schemas.microsoft.com/office/drawing/2014/main" xmlns="" id="{BFD64913-9AFF-4342-B721-45E9EEE2A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530475"/>
            <a:ext cx="662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2400" dirty="0"/>
              <a:t>a. Nhân hoá là nói con vật giống con người.</a:t>
            </a:r>
            <a:endParaRPr lang="en-US" sz="2400" dirty="0"/>
          </a:p>
        </p:txBody>
      </p:sp>
      <p:sp>
        <p:nvSpPr>
          <p:cNvPr id="137232" name="Text Box 16">
            <a:extLst>
              <a:ext uri="{FF2B5EF4-FFF2-40B4-BE49-F238E27FC236}">
                <a16:creationId xmlns:a16="http://schemas.microsoft.com/office/drawing/2014/main" xmlns="" id="{3CEA4F5B-CCBE-4C8F-94C8-489A31689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521075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2400" dirty="0"/>
              <a:t>b. Nhân hoá là từ dùng để tả con vật. </a:t>
            </a:r>
            <a:endParaRPr lang="en-US" sz="2400" dirty="0"/>
          </a:p>
        </p:txBody>
      </p:sp>
      <p:sp>
        <p:nvSpPr>
          <p:cNvPr id="137233" name="Text Box 17">
            <a:extLst>
              <a:ext uri="{FF2B5EF4-FFF2-40B4-BE49-F238E27FC236}">
                <a16:creationId xmlns:a16="http://schemas.microsoft.com/office/drawing/2014/main" xmlns="" id="{09FD6283-1233-4094-A3AC-189EE521A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359275"/>
            <a:ext cx="5715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2800" dirty="0"/>
              <a:t>c</a:t>
            </a:r>
            <a:r>
              <a:rPr lang="nl-NL" sz="2400" dirty="0"/>
              <a:t>.</a:t>
            </a:r>
            <a:r>
              <a:rPr lang="pt-BR" sz="2400" dirty="0"/>
              <a:t> Nhân hóa là dùng những từ vốn để gọi và tả người để gọi hoặc tả các con vật, đồ vật, cây cối...</a:t>
            </a:r>
            <a:endParaRPr lang="en-US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845D38C-A8A3-4720-B2FD-F106662BBB30}"/>
              </a:ext>
            </a:extLst>
          </p:cNvPr>
          <p:cNvSpPr/>
          <p:nvPr/>
        </p:nvSpPr>
        <p:spPr>
          <a:xfrm>
            <a:off x="7696200" y="733425"/>
            <a:ext cx="762000" cy="6667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Am-thanh-dung-sai-chen-vao-Powerpoint-Tra-loi-dung-www_thuthuat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25000" y="63010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97146"/>
      </p:ext>
    </p:extLst>
  </p:cSld>
  <p:clrMapOvr>
    <a:masterClrMapping/>
  </p:clrMapOvr>
  <p:transition spd="med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89 -1.92788E-6 C 0.13872 0.07397 0.23924 0.14841 0.21511 0.18447 C 0.19236 0.21984 -0.0585 0.17083 -0.09878 0.21128 C -0.1375 0.25289 -0.03871 0.38581 -0.02326 0.43273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216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7230" grpId="0"/>
      <p:bldP spid="137231" grpId="0"/>
      <p:bldP spid="137232" grpId="0"/>
      <p:bldP spid="137233" grpId="0"/>
      <p:bldP spid="13723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ga me">
            <a:extLst>
              <a:ext uri="{FF2B5EF4-FFF2-40B4-BE49-F238E27FC236}">
                <a16:creationId xmlns:a16="http://schemas.microsoft.com/office/drawing/2014/main" xmlns="" id="{D6C38666-ED61-446A-B7F2-731981E36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2954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ga con">
            <a:extLst>
              <a:ext uri="{FF2B5EF4-FFF2-40B4-BE49-F238E27FC236}">
                <a16:creationId xmlns:a16="http://schemas.microsoft.com/office/drawing/2014/main" xmlns="" id="{DD1E1F0C-B0F3-4F35-B313-A7E2750CF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13038"/>
            <a:ext cx="60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ga con">
            <a:extLst>
              <a:ext uri="{FF2B5EF4-FFF2-40B4-BE49-F238E27FC236}">
                <a16:creationId xmlns:a16="http://schemas.microsoft.com/office/drawing/2014/main" xmlns="" id="{500014E4-15B1-4114-B8D0-24EA23A79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51238"/>
            <a:ext cx="60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ga con">
            <a:extLst>
              <a:ext uri="{FF2B5EF4-FFF2-40B4-BE49-F238E27FC236}">
                <a16:creationId xmlns:a16="http://schemas.microsoft.com/office/drawing/2014/main" xmlns="" id="{607B2654-F03F-4B3F-A049-5CC4E27E8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89438"/>
            <a:ext cx="60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ga con">
            <a:extLst>
              <a:ext uri="{FF2B5EF4-FFF2-40B4-BE49-F238E27FC236}">
                <a16:creationId xmlns:a16="http://schemas.microsoft.com/office/drawing/2014/main" xmlns="" id="{35CB8BAD-A7C0-4B22-A519-AD90D361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227638"/>
            <a:ext cx="60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1" name="Text Box 7">
            <a:extLst>
              <a:ext uri="{FF2B5EF4-FFF2-40B4-BE49-F238E27FC236}">
                <a16:creationId xmlns:a16="http://schemas.microsoft.com/office/drawing/2014/main" xmlns="" id="{0CBD2CFD-F40D-4070-B971-67FBDC97B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838200"/>
            <a:ext cx="6781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2800" b="1" dirty="0"/>
              <a:t>2.  Trong câu: “ Ông mặt trời đạp xe qua ngọn núi.” </a:t>
            </a:r>
            <a:endParaRPr lang="en-US" sz="2800" dirty="0"/>
          </a:p>
          <a:p>
            <a:pPr algn="just"/>
            <a:r>
              <a:rPr lang="nl-NL" sz="2800" dirty="0"/>
              <a:t>Mặt trời được nhân hoá bằng những từ ngữ nào? </a:t>
            </a:r>
            <a:endParaRPr lang="en-US" sz="2800" dirty="0"/>
          </a:p>
        </p:txBody>
      </p:sp>
      <p:sp>
        <p:nvSpPr>
          <p:cNvPr id="139272" name="Text Box 8">
            <a:extLst>
              <a:ext uri="{FF2B5EF4-FFF2-40B4-BE49-F238E27FC236}">
                <a16:creationId xmlns:a16="http://schemas.microsoft.com/office/drawing/2014/main" xmlns="" id="{66341AA7-0C08-431D-B3B7-49762C7F7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606675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n-US" altLang="en-US" sz="2400" b="1" dirty="0">
                <a:latin typeface="Times New Roman" panose="02020603050405020304" pitchFamily="18" charset="0"/>
              </a:rPr>
              <a:t>a. </a:t>
            </a:r>
            <a:r>
              <a:rPr lang="nl-NL" sz="2400" dirty="0"/>
              <a:t>mặt trời- ngọn núi.</a:t>
            </a:r>
            <a:endParaRPr lang="en-US" sz="2400" dirty="0"/>
          </a:p>
        </p:txBody>
      </p:sp>
      <p:sp>
        <p:nvSpPr>
          <p:cNvPr id="139273" name="Text Box 9">
            <a:extLst>
              <a:ext uri="{FF2B5EF4-FFF2-40B4-BE49-F238E27FC236}">
                <a16:creationId xmlns:a16="http://schemas.microsoft.com/office/drawing/2014/main" xmlns="" id="{208E20AD-4CB1-45CF-BFEF-CDC891C3B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444875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vi-VN" altLang="en-US" sz="2400" b="1" dirty="0">
                <a:latin typeface="Times New Roman" panose="02020603050405020304" pitchFamily="18" charset="0"/>
              </a:rPr>
              <a:t>b. </a:t>
            </a:r>
            <a:r>
              <a:rPr lang="nl-NL" sz="2400" dirty="0"/>
              <a:t>Ông – đạp xe.</a:t>
            </a:r>
            <a:endParaRPr lang="en-US" sz="2400" dirty="0"/>
          </a:p>
        </p:txBody>
      </p:sp>
      <p:sp>
        <p:nvSpPr>
          <p:cNvPr id="139274" name="Text Box 10">
            <a:extLst>
              <a:ext uri="{FF2B5EF4-FFF2-40B4-BE49-F238E27FC236}">
                <a16:creationId xmlns:a16="http://schemas.microsoft.com/office/drawing/2014/main" xmlns="" id="{46769AE2-F4C7-4FB0-BC45-03232E7F2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267200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c.</a:t>
            </a:r>
            <a:r>
              <a:rPr lang="nl-NL" sz="2400" dirty="0"/>
              <a:t> Ông, núi.</a:t>
            </a:r>
            <a:endParaRPr lang="en-US" sz="2400" dirty="0"/>
          </a:p>
          <a:p>
            <a:pPr lvl="0" algn="just"/>
            <a:endParaRPr lang="en-US" sz="2400" dirty="0"/>
          </a:p>
        </p:txBody>
      </p:sp>
      <p:sp>
        <p:nvSpPr>
          <p:cNvPr id="139275" name="Text Box 11">
            <a:extLst>
              <a:ext uri="{FF2B5EF4-FFF2-40B4-BE49-F238E27FC236}">
                <a16:creationId xmlns:a16="http://schemas.microsoft.com/office/drawing/2014/main" xmlns="" id="{4A8A5FC7-2197-48A5-AF8D-37E010B9A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121275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n-US" altLang="en-US" sz="2400" b="1" dirty="0">
                <a:latin typeface="Times New Roman" panose="02020603050405020304" pitchFamily="18" charset="0"/>
              </a:rPr>
              <a:t>d. </a:t>
            </a:r>
            <a:r>
              <a:rPr lang="nl-NL" sz="2400" dirty="0"/>
              <a:t>Ngọn núi- ông.</a:t>
            </a:r>
            <a:endParaRPr lang="en-US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8E1C6F6-B89A-4E5D-BFF8-5D6B0EC6E845}"/>
              </a:ext>
            </a:extLst>
          </p:cNvPr>
          <p:cNvSpPr/>
          <p:nvPr/>
        </p:nvSpPr>
        <p:spPr>
          <a:xfrm>
            <a:off x="7620000" y="228600"/>
            <a:ext cx="762000" cy="6683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2" name="Am-thanh-dung-sai-chen-vao-Powerpoint-Tra-loi-dung-www_thuthuat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48800" y="6400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7946"/>
      </p:ext>
    </p:extLst>
  </p:cSld>
  <p:clrMapOvr>
    <a:masterClrMapping/>
  </p:clrMapOvr>
  <p:transition spd="med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3.4104E-6 C 0.05261 -0.00485 0.20973 -0.10381 0.25712 -0.02982 C 0.30452 0.04393 0.34584 0.38891 0.29584 0.44324 C 0.24584 0.49734 0.02761 0.32763 -0.04288 0.29711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9271" grpId="0"/>
      <p:bldP spid="139272" grpId="0"/>
      <p:bldP spid="139273" grpId="0"/>
      <p:bldP spid="139273" grpId="1"/>
      <p:bldP spid="139274" grpId="0"/>
      <p:bldP spid="1392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35" name="Picture 19" descr="ga me">
            <a:extLst>
              <a:ext uri="{FF2B5EF4-FFF2-40B4-BE49-F238E27FC236}">
                <a16:creationId xmlns:a16="http://schemas.microsoft.com/office/drawing/2014/main" xmlns="" id="{70CA3BBE-B524-45A8-B03D-5B669D826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12954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ga con">
            <a:extLst>
              <a:ext uri="{FF2B5EF4-FFF2-40B4-BE49-F238E27FC236}">
                <a16:creationId xmlns:a16="http://schemas.microsoft.com/office/drawing/2014/main" xmlns="" id="{6D194FE5-6A84-48CB-B739-206D391E7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36838"/>
            <a:ext cx="60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0" descr="ga con">
            <a:extLst>
              <a:ext uri="{FF2B5EF4-FFF2-40B4-BE49-F238E27FC236}">
                <a16:creationId xmlns:a16="http://schemas.microsoft.com/office/drawing/2014/main" xmlns="" id="{008E6813-47BF-4DB0-BC8D-6D33E175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27438"/>
            <a:ext cx="60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1" descr="ga con">
            <a:extLst>
              <a:ext uri="{FF2B5EF4-FFF2-40B4-BE49-F238E27FC236}">
                <a16:creationId xmlns:a16="http://schemas.microsoft.com/office/drawing/2014/main" xmlns="" id="{CB2D4EB9-36BA-4095-8C0A-EB5115E5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65638"/>
            <a:ext cx="60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30" name="Text Box 14">
            <a:extLst>
              <a:ext uri="{FF2B5EF4-FFF2-40B4-BE49-F238E27FC236}">
                <a16:creationId xmlns:a16="http://schemas.microsoft.com/office/drawing/2014/main" xmlns="" id="{16FCC035-B65D-4D91-BC11-CFC4D855A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143000"/>
            <a:ext cx="6553200" cy="108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20000"/>
              </a:spcAft>
            </a:pPr>
            <a:r>
              <a:rPr lang="nl-NL" sz="2800" b="1" dirty="0"/>
              <a:t>Trong các câu sau, câu nào có sử dụng biện pháp nhân hoá?</a:t>
            </a:r>
            <a:endParaRPr lang="en-US" altLang="en-US" sz="26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7231" name="Text Box 15">
            <a:extLst>
              <a:ext uri="{FF2B5EF4-FFF2-40B4-BE49-F238E27FC236}">
                <a16:creationId xmlns:a16="http://schemas.microsoft.com/office/drawing/2014/main" xmlns="" id="{F53A9F85-4202-48A3-801D-7AA021E06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514600"/>
            <a:ext cx="5943600" cy="49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20000"/>
              </a:spcAft>
            </a:pPr>
            <a:r>
              <a:rPr lang="en-US" altLang="en-US" sz="2400" b="1" dirty="0">
                <a:latin typeface="Times New Roman" panose="02020603050405020304" pitchFamily="18" charset="0"/>
              </a:rPr>
              <a:t>a. </a:t>
            </a:r>
            <a:r>
              <a:rPr lang="nl-NL" sz="2400" dirty="0"/>
              <a:t>Mưa bụi làm ướt tóc em.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37232" name="Text Box 16">
            <a:extLst>
              <a:ext uri="{FF2B5EF4-FFF2-40B4-BE49-F238E27FC236}">
                <a16:creationId xmlns:a16="http://schemas.microsoft.com/office/drawing/2014/main" xmlns="" id="{ECF9135A-CB2E-4B1C-9001-0A1704AB7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05200"/>
            <a:ext cx="5943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20000"/>
              </a:spcAft>
            </a:pPr>
            <a:r>
              <a:rPr lang="en-US" altLang="en-US" sz="2400" b="1" dirty="0">
                <a:latin typeface="Times New Roman" panose="02020603050405020304" pitchFamily="18" charset="0"/>
              </a:rPr>
              <a:t>b. </a:t>
            </a:r>
            <a:r>
              <a:rPr lang="nl-NL" altLang="en-US" sz="2400" dirty="0"/>
              <a:t>Hạt mưa rơi làm ướt tóc em</a:t>
            </a:r>
            <a:r>
              <a:rPr lang="nl-NL" sz="2400" dirty="0"/>
              <a:t>.</a:t>
            </a:r>
            <a:endParaRPr lang="en-US" alt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7233" name="Text Box 17">
            <a:extLst>
              <a:ext uri="{FF2B5EF4-FFF2-40B4-BE49-F238E27FC236}">
                <a16:creationId xmlns:a16="http://schemas.microsoft.com/office/drawing/2014/main" xmlns="" id="{497E0389-12E7-4820-B951-8D59D9797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460875"/>
            <a:ext cx="5943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20000"/>
              </a:spcAft>
            </a:pPr>
            <a:r>
              <a:rPr lang="en-US" altLang="en-US" sz="2400" b="1" dirty="0">
                <a:latin typeface="Times New Roman" panose="02020603050405020304" pitchFamily="18" charset="0"/>
              </a:rPr>
              <a:t>c. </a:t>
            </a:r>
            <a:r>
              <a:rPr lang="nl-NL" sz="2400" dirty="0"/>
              <a:t>Hạt mưa mải miết trốn tìm.</a:t>
            </a:r>
            <a:endParaRPr lang="en-US" alt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A0F9192-44CF-4DFD-9DE5-973C52562F15}"/>
              </a:ext>
            </a:extLst>
          </p:cNvPr>
          <p:cNvSpPr/>
          <p:nvPr/>
        </p:nvSpPr>
        <p:spPr>
          <a:xfrm>
            <a:off x="7696200" y="323850"/>
            <a:ext cx="762000" cy="6667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2" name="Am-thanh-dung-sai-chen-vao-Powerpoint-Tra-loi-dung-www_thuthuat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3600" y="5166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73454"/>
      </p:ext>
    </p:extLst>
  </p:cSld>
  <p:clrMapOvr>
    <a:masterClrMapping/>
  </p:clrMapOvr>
  <p:transition spd="med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6 0.03398 C 0.12014 0.10333 0.21598 0.17314 0.19375 0.20597 C 0.17188 0.23879 -0.06944 0.19348 -0.10764 0.23186 C -0.14583 0.27023 -0.05017 0.3939 -0.03507 0.43643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20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7230" grpId="0"/>
      <p:bldP spid="137231" grpId="0"/>
      <p:bldP spid="137232" grpId="0"/>
      <p:bldP spid="137233" grpId="0"/>
      <p:bldP spid="13723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ga con">
            <a:extLst>
              <a:ext uri="{FF2B5EF4-FFF2-40B4-BE49-F238E27FC236}">
                <a16:creationId xmlns:a16="http://schemas.microsoft.com/office/drawing/2014/main" xmlns="" id="{8D7A70AF-8168-4914-BDC8-6BD34EEB4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27325"/>
            <a:ext cx="609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ga con">
            <a:extLst>
              <a:ext uri="{FF2B5EF4-FFF2-40B4-BE49-F238E27FC236}">
                <a16:creationId xmlns:a16="http://schemas.microsoft.com/office/drawing/2014/main" xmlns="" id="{2A6247A7-AE34-475E-BA3D-9C4F18B35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65525"/>
            <a:ext cx="609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ga con">
            <a:extLst>
              <a:ext uri="{FF2B5EF4-FFF2-40B4-BE49-F238E27FC236}">
                <a16:creationId xmlns:a16="http://schemas.microsoft.com/office/drawing/2014/main" xmlns="" id="{F4249B72-BF69-4CA9-8495-8AB706F75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89438"/>
            <a:ext cx="60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ga con">
            <a:extLst>
              <a:ext uri="{FF2B5EF4-FFF2-40B4-BE49-F238E27FC236}">
                <a16:creationId xmlns:a16="http://schemas.microsoft.com/office/drawing/2014/main" xmlns="" id="{CFFA5712-4D99-4D85-9F0E-55A3F1C7F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27638"/>
            <a:ext cx="60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5" name="Text Box 7">
            <a:extLst>
              <a:ext uri="{FF2B5EF4-FFF2-40B4-BE49-F238E27FC236}">
                <a16:creationId xmlns:a16="http://schemas.microsoft.com/office/drawing/2014/main" xmlns="" id="{C90BD53B-7E95-4C60-8E3C-87697F1BF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95400"/>
            <a:ext cx="6324600" cy="93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20000"/>
              </a:spcAft>
            </a:pPr>
            <a:r>
              <a:rPr lang="en-US" altLang="en-US" sz="2400" b="1" dirty="0" err="1"/>
              <a:t>Bộ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phận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câu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trả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lời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câu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hỏi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nào</a:t>
            </a:r>
            <a:r>
              <a:rPr lang="en-US" altLang="en-US" sz="2400" b="1" dirty="0"/>
              <a:t>? </a:t>
            </a:r>
            <a:r>
              <a:rPr lang="en-US" altLang="en-US" sz="2400" b="1" dirty="0" err="1"/>
              <a:t>thường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chỉ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gì</a:t>
            </a:r>
            <a:r>
              <a:rPr lang="en-US" altLang="en-US" sz="2400" b="1" dirty="0"/>
              <a:t>?</a:t>
            </a:r>
            <a:endParaRPr lang="en-US" altLang="en-US" sz="2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0296" name="Text Box 8">
            <a:extLst>
              <a:ext uri="{FF2B5EF4-FFF2-40B4-BE49-F238E27FC236}">
                <a16:creationId xmlns:a16="http://schemas.microsoft.com/office/drawing/2014/main" xmlns="" id="{73958C62-0104-411B-9EDF-12D3A2A7A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43200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97" name="Text Box 9">
            <a:extLst>
              <a:ext uri="{FF2B5EF4-FFF2-40B4-BE49-F238E27FC236}">
                <a16:creationId xmlns:a16="http://schemas.microsoft.com/office/drawing/2014/main" xmlns="" id="{C5D8634D-28CC-4A4C-AB60-8427F0789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6248400" cy="46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20000"/>
              </a:spcAft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itchFamily="18" charset="0"/>
              </a:rPr>
              <a:t>vật</a:t>
            </a:r>
            <a:endParaRPr lang="en-US" altLang="en-US" sz="22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40298" name="Text Box 10">
            <a:extLst>
              <a:ext uri="{FF2B5EF4-FFF2-40B4-BE49-F238E27FC236}">
                <a16:creationId xmlns:a16="http://schemas.microsoft.com/office/drawing/2014/main" xmlns="" id="{A999BD6E-8887-47D9-9B16-7802777F9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419600"/>
            <a:ext cx="5638800" cy="46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20000"/>
              </a:spcAft>
            </a:pP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</a:t>
            </a:r>
            <a:r>
              <a:rPr lang="en-US" altLang="en-US" sz="2200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itchFamily="18" charset="0"/>
              </a:rPr>
              <a:t>Hoạt</a:t>
            </a:r>
            <a:r>
              <a:rPr lang="en-US" alt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itchFamily="18" charset="0"/>
              </a:rPr>
              <a:t>động</a:t>
            </a:r>
            <a:r>
              <a:rPr lang="vi-VN" altLang="en-US" sz="22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en-US" alt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0299" name="Text Box 11">
            <a:extLst>
              <a:ext uri="{FF2B5EF4-FFF2-40B4-BE49-F238E27FC236}">
                <a16:creationId xmlns:a16="http://schemas.microsoft.com/office/drawing/2014/main" xmlns="" id="{28FAE70A-A2F0-43CB-96F0-DCD6C882B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181600"/>
            <a:ext cx="5638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20000"/>
              </a:spcAft>
            </a:pP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spcAft>
                <a:spcPct val="20000"/>
              </a:spcAft>
            </a:pPr>
            <a:r>
              <a:rPr lang="vi-VN" alt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altLang="en-US" sz="2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40300" name="Picture 12" descr="ga me">
            <a:extLst>
              <a:ext uri="{FF2B5EF4-FFF2-40B4-BE49-F238E27FC236}">
                <a16:creationId xmlns:a16="http://schemas.microsoft.com/office/drawing/2014/main" xmlns="" id="{3B1AFAAB-FA65-4A27-ABF6-230EDB3E0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1425"/>
            <a:ext cx="12954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A00B6DD-F8C5-4E2F-AB56-16A787EE3B8D}"/>
              </a:ext>
            </a:extLst>
          </p:cNvPr>
          <p:cNvSpPr/>
          <p:nvPr/>
        </p:nvSpPr>
        <p:spPr>
          <a:xfrm>
            <a:off x="7696200" y="457200"/>
            <a:ext cx="762000" cy="6683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3" name="Am-thanh-dung-sai-chen-vao-Powerpoint-Tra-loi-dung-www_thuthuat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6000" y="488473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34298"/>
      </p:ext>
    </p:extLst>
  </p:cSld>
  <p:clrMapOvr>
    <a:masterClrMapping/>
  </p:clrMapOvr>
  <p:transition spd="med">
    <p:wheel spokes="8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C 0.0467 0.02986 0.29341 0.14676 0.28004 0.17917 C 0.26667 0.21158 -0.02378 0.13681 -0.08038 0.19398 C -0.13698 0.25116 -0.06406 0.45348 -0.05972 0.52153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1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0295" grpId="0"/>
      <p:bldP spid="140296" grpId="0"/>
      <p:bldP spid="140297" grpId="0"/>
      <p:bldP spid="140298" grpId="0"/>
      <p:bldP spid="140299" grpId="0"/>
      <p:bldP spid="14029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ga me">
            <a:extLst>
              <a:ext uri="{FF2B5EF4-FFF2-40B4-BE49-F238E27FC236}">
                <a16:creationId xmlns:a16="http://schemas.microsoft.com/office/drawing/2014/main" xmlns="" id="{DBE83FA0-94E9-4978-AF8C-BE84AB96A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"/>
            <a:ext cx="44005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Text Box 2">
            <a:extLst>
              <a:ext uri="{FF2B5EF4-FFF2-40B4-BE49-F238E27FC236}">
                <a16:creationId xmlns:a16="http://schemas.microsoft.com/office/drawing/2014/main" xmlns="" id="{B28B0D4B-36D7-4736-9851-CCAE8E026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1260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68613" name="Picture 5" descr="ga con">
            <a:extLst>
              <a:ext uri="{FF2B5EF4-FFF2-40B4-BE49-F238E27FC236}">
                <a16:creationId xmlns:a16="http://schemas.microsoft.com/office/drawing/2014/main" xmlns="" id="{43C82942-981D-46ED-BF67-61FBE1072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958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ga con">
            <a:extLst>
              <a:ext uri="{FF2B5EF4-FFF2-40B4-BE49-F238E27FC236}">
                <a16:creationId xmlns:a16="http://schemas.microsoft.com/office/drawing/2014/main" xmlns="" id="{4367B7A1-29B6-47E8-9FD4-B2FFB8658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 descr="ga con">
            <a:extLst>
              <a:ext uri="{FF2B5EF4-FFF2-40B4-BE49-F238E27FC236}">
                <a16:creationId xmlns:a16="http://schemas.microsoft.com/office/drawing/2014/main" xmlns="" id="{CE10F92F-2779-4C3F-B47F-56284C348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11" descr="ga con">
            <a:extLst>
              <a:ext uri="{FF2B5EF4-FFF2-40B4-BE49-F238E27FC236}">
                <a16:creationId xmlns:a16="http://schemas.microsoft.com/office/drawing/2014/main" xmlns="" id="{489B2FFE-1D7E-48C2-B548-7A3551CDD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102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12" descr="ga con">
            <a:extLst>
              <a:ext uri="{FF2B5EF4-FFF2-40B4-BE49-F238E27FC236}">
                <a16:creationId xmlns:a16="http://schemas.microsoft.com/office/drawing/2014/main" xmlns="" id="{0795A544-FD49-444C-8BB1-0908A7292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3" descr="ga con">
            <a:extLst>
              <a:ext uri="{FF2B5EF4-FFF2-40B4-BE49-F238E27FC236}">
                <a16:creationId xmlns:a16="http://schemas.microsoft.com/office/drawing/2014/main" xmlns="" id="{613649FE-ADDD-4852-9396-96F206D39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493613"/>
      </p:ext>
    </p:extLst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Rectangle 21"/>
          <p:cNvSpPr>
            <a:spLocks noChangeArrowheads="1"/>
          </p:cNvSpPr>
          <p:nvPr/>
        </p:nvSpPr>
        <p:spPr bwMode="auto">
          <a:xfrm>
            <a:off x="471377" y="1322833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t-BR" sz="3200" b="1" dirty="0"/>
              <a:t>Câu nào sau đây có hình ảnh so sánh? </a:t>
            </a:r>
            <a:endParaRPr lang="en-US" sz="3200" b="1" dirty="0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295400" y="3581400"/>
            <a:ext cx="457200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25615" name="Rectangle 22"/>
          <p:cNvSpPr>
            <a:spLocks noChangeArrowheads="1"/>
          </p:cNvSpPr>
          <p:nvPr/>
        </p:nvSpPr>
        <p:spPr bwMode="auto">
          <a:xfrm>
            <a:off x="1225550" y="2667000"/>
            <a:ext cx="6927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just"/>
            <a:r>
              <a:rPr lang="nl-NL" altLang="en-US" sz="2800" b="1" dirty="0">
                <a:solidFill>
                  <a:srgbClr val="0000FF"/>
                </a:solidFill>
                <a:latin typeface="Times New Roman" pitchFamily="18" charset="0"/>
              </a:rPr>
              <a:t>A. </a:t>
            </a:r>
            <a:r>
              <a:rPr lang="en-US" sz="3200" dirty="0" err="1"/>
              <a:t>Cánh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lúa</a:t>
            </a:r>
            <a:r>
              <a:rPr lang="en-US" sz="3200" dirty="0"/>
              <a:t> </a:t>
            </a:r>
            <a:r>
              <a:rPr lang="en-US" sz="3200" dirty="0" err="1"/>
              <a:t>chín</a:t>
            </a:r>
            <a:r>
              <a:rPr lang="en-US" sz="3200" dirty="0"/>
              <a:t> </a:t>
            </a:r>
            <a:r>
              <a:rPr lang="en-US" sz="3200" dirty="0" err="1"/>
              <a:t>vàng</a:t>
            </a:r>
            <a:r>
              <a:rPr lang="en-US" sz="3200" dirty="0"/>
              <a:t> </a:t>
            </a:r>
            <a:r>
              <a:rPr lang="en-US" sz="3200" dirty="0" err="1"/>
              <a:t>rộm</a:t>
            </a:r>
            <a:r>
              <a:rPr lang="en-US" sz="3200" dirty="0"/>
              <a:t>.</a:t>
            </a:r>
          </a:p>
        </p:txBody>
      </p:sp>
      <p:sp>
        <p:nvSpPr>
          <p:cNvPr id="25616" name="Rectangle 23"/>
          <p:cNvSpPr>
            <a:spLocks noChangeArrowheads="1"/>
          </p:cNvSpPr>
          <p:nvPr/>
        </p:nvSpPr>
        <p:spPr bwMode="auto">
          <a:xfrm>
            <a:off x="1295400" y="3459163"/>
            <a:ext cx="6781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nl-NL" altLang="en-US" sz="2800" b="1" dirty="0">
                <a:solidFill>
                  <a:srgbClr val="0000FF"/>
                </a:solidFill>
                <a:latin typeface="Times New Roman" pitchFamily="18" charset="0"/>
              </a:rPr>
              <a:t>B. </a:t>
            </a:r>
            <a:r>
              <a:rPr lang="en-US" sz="3200" dirty="0" err="1"/>
              <a:t>Cánh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lúa</a:t>
            </a:r>
            <a:r>
              <a:rPr lang="en-US" sz="3200" dirty="0"/>
              <a:t> </a:t>
            </a:r>
            <a:r>
              <a:rPr lang="en-US" sz="3200" dirty="0" err="1"/>
              <a:t>chín</a:t>
            </a:r>
            <a:r>
              <a:rPr lang="en-US" sz="3200" dirty="0"/>
              <a:t> </a:t>
            </a:r>
            <a:r>
              <a:rPr lang="en-US" sz="3200" dirty="0" err="1"/>
              <a:t>vàng</a:t>
            </a:r>
            <a:r>
              <a:rPr lang="en-US" sz="3200" dirty="0"/>
              <a:t> </a:t>
            </a:r>
            <a:r>
              <a:rPr lang="en-US" sz="3200" dirty="0" err="1"/>
              <a:t>rộm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tấm</a:t>
            </a:r>
            <a:r>
              <a:rPr lang="en-US" sz="3200" dirty="0"/>
              <a:t> </a:t>
            </a:r>
            <a:r>
              <a:rPr lang="en-US" sz="3200" dirty="0" err="1"/>
              <a:t>thảm</a:t>
            </a:r>
            <a:r>
              <a:rPr lang="en-US" sz="3200" dirty="0"/>
              <a:t> </a:t>
            </a:r>
            <a:r>
              <a:rPr lang="en-US" sz="3200" dirty="0" err="1"/>
              <a:t>khổng</a:t>
            </a:r>
            <a:r>
              <a:rPr lang="en-US" sz="3200" dirty="0"/>
              <a:t> </a:t>
            </a:r>
            <a:r>
              <a:rPr lang="en-US" sz="3200" dirty="0" err="1"/>
              <a:t>lồ</a:t>
            </a:r>
            <a:r>
              <a:rPr lang="en-US" sz="3200" dirty="0"/>
              <a:t>.</a:t>
            </a:r>
          </a:p>
        </p:txBody>
      </p:sp>
      <p:sp>
        <p:nvSpPr>
          <p:cNvPr id="25617" name="Rectangle 24"/>
          <p:cNvSpPr>
            <a:spLocks noChangeArrowheads="1"/>
          </p:cNvSpPr>
          <p:nvPr/>
        </p:nvSpPr>
        <p:spPr bwMode="auto">
          <a:xfrm>
            <a:off x="1355725" y="4703802"/>
            <a:ext cx="80168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altLang="en-US" sz="2800" b="1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nl-NL" altLang="en-US" sz="30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pt-BR" sz="2800" dirty="0"/>
              <a:t>Mẹ em đi gặt lúa.</a:t>
            </a:r>
            <a:endParaRPr lang="en-US" sz="2800" dirty="0"/>
          </a:p>
        </p:txBody>
      </p:sp>
      <p:sp>
        <p:nvSpPr>
          <p:cNvPr id="25618" name="Slide Number Placeholder 9"/>
          <p:cNvSpPr txBox="1">
            <a:spLocks noGrp="1"/>
          </p:cNvSpPr>
          <p:nvPr/>
        </p:nvSpPr>
        <p:spPr bwMode="auto">
          <a:xfrm>
            <a:off x="-1676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332E03A-955A-4FB4-81CB-68AC3D4CCD0A}" type="slidenum">
              <a:rPr lang="en-US" altLang="en-US" sz="1000"/>
              <a:pPr algn="r" eaLnBrk="1" hangingPunct="1"/>
              <a:t>2</a:t>
            </a:fld>
            <a:endParaRPr lang="en-US" alt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54EF5-0E74-4B26-B984-AD102975C0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79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6AB6EA51-99E8-43C9-AF22-6403A8B59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38200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4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4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19:  </a:t>
            </a: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NHÂN HOÁ. ÔN CÁCH ĐẶT VÀ TRẢ LỜI CÂU HỎI:</a:t>
            </a:r>
          </a:p>
          <a:p>
            <a:pPr algn="ctr" eaLnBrk="1" hangingPunct="1">
              <a:buFontTx/>
              <a:buNone/>
            </a:pP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KHI NÀO? </a:t>
            </a:r>
          </a:p>
        </p:txBody>
      </p:sp>
      <p:pic>
        <p:nvPicPr>
          <p:cNvPr id="3075" name="Picture 3" descr="POINSET3">
            <a:hlinkClick r:id="rId2" action="ppaction://hlinksldjump"/>
            <a:extLst>
              <a:ext uri="{FF2B5EF4-FFF2-40B4-BE49-F238E27FC236}">
                <a16:creationId xmlns:a16="http://schemas.microsoft.com/office/drawing/2014/main" xmlns="" id="{ADA185A6-46F7-4D39-BD93-76C711FC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11813"/>
            <a:ext cx="1371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OINSET3">
            <a:hlinkClick r:id="rId4" action="ppaction://hlinksldjump"/>
            <a:extLst>
              <a:ext uri="{FF2B5EF4-FFF2-40B4-BE49-F238E27FC236}">
                <a16:creationId xmlns:a16="http://schemas.microsoft.com/office/drawing/2014/main" xmlns="" id="{EB9E938A-3670-4346-9B39-53F158C0A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602288"/>
            <a:ext cx="1371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POINSET2">
            <a:extLst>
              <a:ext uri="{FF2B5EF4-FFF2-40B4-BE49-F238E27FC236}">
                <a16:creationId xmlns:a16="http://schemas.microsoft.com/office/drawing/2014/main" xmlns="" id="{15DB68EF-91DE-48F2-8C37-74089F96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9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POINSET2">
            <a:extLst>
              <a:ext uri="{FF2B5EF4-FFF2-40B4-BE49-F238E27FC236}">
                <a16:creationId xmlns:a16="http://schemas.microsoft.com/office/drawing/2014/main" xmlns="" id="{AF07B88E-6757-48E0-964E-BBE7A25BC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58150" y="171450"/>
            <a:ext cx="1219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OINSET3">
            <a:hlinkClick r:id="rId2" action="ppaction://hlinksldjump"/>
            <a:extLst>
              <a:ext uri="{FF2B5EF4-FFF2-40B4-BE49-F238E27FC236}">
                <a16:creationId xmlns:a16="http://schemas.microsoft.com/office/drawing/2014/main" xmlns="" id="{E0AA5717-7485-477B-9AF9-9B25F789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11813"/>
            <a:ext cx="1371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POINSET3">
            <a:hlinkClick r:id="rId4" action="ppaction://hlinksldjump"/>
            <a:extLst>
              <a:ext uri="{FF2B5EF4-FFF2-40B4-BE49-F238E27FC236}">
                <a16:creationId xmlns:a16="http://schemas.microsoft.com/office/drawing/2014/main" xmlns="" id="{70C25803-B725-4E0D-848C-E5B2E53CD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602288"/>
            <a:ext cx="1371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POINSET2">
            <a:extLst>
              <a:ext uri="{FF2B5EF4-FFF2-40B4-BE49-F238E27FC236}">
                <a16:creationId xmlns:a16="http://schemas.microsoft.com/office/drawing/2014/main" xmlns="" id="{8BDF1087-E045-4DEA-9CCD-4C62EDD93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879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POINSET2">
            <a:extLst>
              <a:ext uri="{FF2B5EF4-FFF2-40B4-BE49-F238E27FC236}">
                <a16:creationId xmlns:a16="http://schemas.microsoft.com/office/drawing/2014/main" xmlns="" id="{95CDFFFB-ECB7-4A8C-AAB7-50FDB63E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58150" y="171450"/>
            <a:ext cx="1219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49">
            <a:extLst>
              <a:ext uri="{FF2B5EF4-FFF2-40B4-BE49-F238E27FC236}">
                <a16:creationId xmlns:a16="http://schemas.microsoft.com/office/drawing/2014/main" xmlns="" id="{A06140D6-FE73-4F84-BC6B-62B56ADA1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03514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khổ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127" name="Rectangle 85">
            <a:extLst>
              <a:ext uri="{FF2B5EF4-FFF2-40B4-BE49-F238E27FC236}">
                <a16:creationId xmlns:a16="http://schemas.microsoft.com/office/drawing/2014/main" xmlns="" id="{ADF2FBE7-0420-4093-9FD9-0ED06A4B5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19141"/>
            <a:ext cx="4267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núi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Bóng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dần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Đóm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chuyên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cần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đèn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gác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8" name="Rectangle 86">
            <a:extLst>
              <a:ext uri="{FF2B5EF4-FFF2-40B4-BE49-F238E27FC236}">
                <a16:creationId xmlns:a16="http://schemas.microsoft.com/office/drawing/2014/main" xmlns="" id="{D9690138-1E8F-4698-B9C9-F314BF3D8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454" y="1981200"/>
            <a:ext cx="48910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 </a:t>
            </a:r>
            <a:r>
              <a:rPr lang="en-US" altLang="en-US" sz="2400" dirty="0">
                <a:latin typeface="Times New Roman" panose="02020603050405020304" pitchFamily="18" charset="0"/>
              </a:rPr>
              <a:t>Theo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mát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Đóm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êm</a:t>
            </a:r>
            <a:r>
              <a:rPr lang="en-US" altLang="en-US" sz="2400" dirty="0"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suốt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đêm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     Lo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ngủ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9" name="Rectangle 87">
            <a:extLst>
              <a:ext uri="{FF2B5EF4-FFF2-40B4-BE49-F238E27FC236}">
                <a16:creationId xmlns:a16="http://schemas.microsoft.com/office/drawing/2014/main" xmlns="" id="{10CEAFD3-1EE8-42E9-BC4E-F8FD14804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352800"/>
            <a:ext cx="1265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Võ</a:t>
            </a:r>
            <a:r>
              <a:rPr lang="en-US" altLang="en-US" sz="2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Quảng</a:t>
            </a:r>
            <a:endParaRPr lang="en-US" altLang="en-US" sz="2000" i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1" name="Line 147">
            <a:extLst>
              <a:ext uri="{FF2B5EF4-FFF2-40B4-BE49-F238E27FC236}">
                <a16:creationId xmlns:a16="http://schemas.microsoft.com/office/drawing/2014/main" xmlns="" id="{3CBB701D-DE55-46C3-8539-A9771EB8CF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5229" y="1313542"/>
            <a:ext cx="1333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48">
            <a:extLst>
              <a:ext uri="{FF2B5EF4-FFF2-40B4-BE49-F238E27FC236}">
                <a16:creationId xmlns:a16="http://schemas.microsoft.com/office/drawing/2014/main" xmlns="" id="{E8776F80-6849-44D4-9753-89534E665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284514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Text Box 35">
            <a:extLst>
              <a:ext uri="{FF2B5EF4-FFF2-40B4-BE49-F238E27FC236}">
                <a16:creationId xmlns:a16="http://schemas.microsoft.com/office/drawing/2014/main" xmlns="" id="{349AF013-C640-4907-90D6-FF6009398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867400"/>
            <a:ext cx="3101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155" name="Text Box 37">
            <a:extLst>
              <a:ext uri="{FF2B5EF4-FFF2-40B4-BE49-F238E27FC236}">
                <a16:creationId xmlns:a16="http://schemas.microsoft.com/office/drawing/2014/main" xmlns="" id="{1A22D968-685B-49F4-A8FF-AE2CDAF08E89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086600" y="5283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161" name="Text Box 43">
            <a:extLst>
              <a:ext uri="{FF2B5EF4-FFF2-40B4-BE49-F238E27FC236}">
                <a16:creationId xmlns:a16="http://schemas.microsoft.com/office/drawing/2014/main" xmlns="" id="{73DD9B12-07E5-4C84-8DC0-B48AA6207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124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862" y="4191000"/>
            <a:ext cx="8567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a.</a:t>
            </a:r>
            <a:r>
              <a:rPr lang="fr-FR" sz="2400" dirty="0"/>
              <a:t> Con </a:t>
            </a:r>
            <a:r>
              <a:rPr lang="fr-FR" sz="2400" dirty="0" err="1"/>
              <a:t>đóm</a:t>
            </a:r>
            <a:r>
              <a:rPr lang="fr-FR" sz="2400" dirty="0"/>
              <a:t> </a:t>
            </a:r>
            <a:r>
              <a:rPr lang="fr-FR" sz="2400" dirty="0" err="1"/>
              <a:t>đóm</a:t>
            </a:r>
            <a:r>
              <a:rPr lang="fr-FR" sz="2400" dirty="0"/>
              <a:t> </a:t>
            </a:r>
            <a:r>
              <a:rPr lang="fr-FR" sz="2400" dirty="0" err="1"/>
              <a:t>được</a:t>
            </a:r>
            <a:r>
              <a:rPr lang="fr-FR" sz="2400" dirty="0"/>
              <a:t> </a:t>
            </a:r>
            <a:r>
              <a:rPr lang="fr-FR" sz="2400" dirty="0" err="1"/>
              <a:t>gọi</a:t>
            </a:r>
            <a:r>
              <a:rPr lang="fr-FR" sz="2400" dirty="0"/>
              <a:t> </a:t>
            </a:r>
            <a:r>
              <a:rPr lang="fr-FR" sz="2400" dirty="0" err="1"/>
              <a:t>bằng</a:t>
            </a:r>
            <a:r>
              <a:rPr lang="fr-FR" sz="2400" dirty="0"/>
              <a:t> </a:t>
            </a:r>
            <a:r>
              <a:rPr lang="fr-FR" sz="2400" dirty="0" err="1"/>
              <a:t>gì</a:t>
            </a:r>
            <a:r>
              <a:rPr lang="fr-FR" sz="2400" dirty="0"/>
              <a:t> ?</a:t>
            </a:r>
            <a:endParaRPr lang="en-US" sz="2400" dirty="0">
              <a:latin typeface="Arial"/>
              <a:ea typeface="Times New Roman"/>
              <a:cs typeface="Times New Roman"/>
            </a:endParaRPr>
          </a:p>
          <a:p>
            <a:pPr algn="l"/>
            <a:r>
              <a:rPr lang="en-US" sz="2400" dirty="0"/>
              <a:t>  </a:t>
            </a:r>
          </a:p>
          <a:p>
            <a:pPr algn="l"/>
            <a:r>
              <a:rPr lang="en-US" sz="2400" dirty="0"/>
              <a:t>b.</a:t>
            </a:r>
            <a:r>
              <a:rPr lang="fr-FR" sz="2400" dirty="0"/>
              <a:t> </a:t>
            </a:r>
            <a:r>
              <a:rPr lang="fr-FR" sz="2400" dirty="0" err="1"/>
              <a:t>Tính</a:t>
            </a:r>
            <a:r>
              <a:rPr lang="fr-FR" sz="2400" dirty="0"/>
              <a:t> </a:t>
            </a:r>
            <a:r>
              <a:rPr lang="fr-FR" sz="2400" dirty="0" err="1"/>
              <a:t>nết</a:t>
            </a:r>
            <a:r>
              <a:rPr lang="fr-FR" sz="2400" dirty="0"/>
              <a:t> </a:t>
            </a:r>
            <a:r>
              <a:rPr lang="fr-FR" sz="2400" dirty="0" err="1"/>
              <a:t>và</a:t>
            </a:r>
            <a:r>
              <a:rPr lang="fr-FR" sz="2400" dirty="0"/>
              <a:t> </a:t>
            </a:r>
            <a:r>
              <a:rPr lang="fr-FR" sz="2400" dirty="0" err="1"/>
              <a:t>hoạt</a:t>
            </a:r>
            <a:r>
              <a:rPr lang="fr-FR" sz="2400" dirty="0"/>
              <a:t> </a:t>
            </a:r>
            <a:r>
              <a:rPr lang="fr-FR" sz="2400" dirty="0" err="1"/>
              <a:t>động</a:t>
            </a:r>
            <a:r>
              <a:rPr lang="fr-FR" sz="2400" dirty="0"/>
              <a:t> </a:t>
            </a:r>
            <a:r>
              <a:rPr lang="fr-FR" sz="2400" dirty="0" err="1"/>
              <a:t>của</a:t>
            </a:r>
            <a:r>
              <a:rPr lang="fr-FR" sz="2400" dirty="0"/>
              <a:t> </a:t>
            </a:r>
            <a:r>
              <a:rPr lang="fr-FR" sz="2400" dirty="0" err="1"/>
              <a:t>đom</a:t>
            </a:r>
            <a:r>
              <a:rPr lang="fr-FR" sz="2400" dirty="0"/>
              <a:t> </a:t>
            </a:r>
            <a:r>
              <a:rPr lang="fr-FR" sz="2400" dirty="0" err="1"/>
              <a:t>đóm</a:t>
            </a:r>
            <a:r>
              <a:rPr lang="fr-FR" sz="2400" dirty="0"/>
              <a:t> </a:t>
            </a:r>
            <a:r>
              <a:rPr lang="fr-FR" sz="2400" dirty="0" err="1"/>
              <a:t>được</a:t>
            </a:r>
            <a:r>
              <a:rPr lang="fr-FR" sz="2400" dirty="0"/>
              <a:t> </a:t>
            </a:r>
            <a:r>
              <a:rPr lang="fr-FR" sz="2400" dirty="0" err="1"/>
              <a:t>tả</a:t>
            </a:r>
            <a:r>
              <a:rPr lang="fr-FR" sz="2400" dirty="0"/>
              <a:t> </a:t>
            </a:r>
            <a:r>
              <a:rPr lang="fr-FR" sz="2400" dirty="0" err="1"/>
              <a:t>bằng</a:t>
            </a:r>
            <a:r>
              <a:rPr lang="fr-FR" sz="2400" dirty="0"/>
              <a:t> </a:t>
            </a:r>
            <a:r>
              <a:rPr lang="fr-FR" sz="2400" dirty="0" err="1"/>
              <a:t>từ</a:t>
            </a:r>
            <a:r>
              <a:rPr lang="fr-FR" sz="2400" dirty="0"/>
              <a:t> </a:t>
            </a:r>
            <a:r>
              <a:rPr lang="fr-FR" sz="2400" dirty="0" err="1"/>
              <a:t>ngữ</a:t>
            </a:r>
            <a:r>
              <a:rPr lang="fr-FR" sz="2400" dirty="0"/>
              <a:t> </a:t>
            </a:r>
            <a:r>
              <a:rPr lang="fr-FR" sz="2400" dirty="0" err="1"/>
              <a:t>nào</a:t>
            </a:r>
            <a:r>
              <a:rPr lang="fr-FR" sz="2400" dirty="0"/>
              <a:t> ? </a:t>
            </a:r>
            <a:endParaRPr lang="en-US" sz="2400" dirty="0">
              <a:latin typeface="Arial"/>
              <a:ea typeface="Times New Roman"/>
              <a:cs typeface="Times New Roman"/>
            </a:endParaRP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880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1" grpId="0" animBg="1"/>
      <p:bldP spid="513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OINSET3">
            <a:hlinkClick r:id="rId2" action="ppaction://hlinksldjump"/>
            <a:extLst>
              <a:ext uri="{FF2B5EF4-FFF2-40B4-BE49-F238E27FC236}">
                <a16:creationId xmlns:a16="http://schemas.microsoft.com/office/drawing/2014/main" xmlns="" id="{E0AA5717-7485-477B-9AF9-9B25F789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11813"/>
            <a:ext cx="1371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POINSET3">
            <a:hlinkClick r:id="rId4" action="ppaction://hlinksldjump"/>
            <a:extLst>
              <a:ext uri="{FF2B5EF4-FFF2-40B4-BE49-F238E27FC236}">
                <a16:creationId xmlns:a16="http://schemas.microsoft.com/office/drawing/2014/main" xmlns="" id="{70C25803-B725-4E0D-848C-E5B2E53CD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602288"/>
            <a:ext cx="1371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POINSET2">
            <a:extLst>
              <a:ext uri="{FF2B5EF4-FFF2-40B4-BE49-F238E27FC236}">
                <a16:creationId xmlns:a16="http://schemas.microsoft.com/office/drawing/2014/main" xmlns="" id="{8BDF1087-E045-4DEA-9CCD-4C62EDD93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879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POINSET2">
            <a:extLst>
              <a:ext uri="{FF2B5EF4-FFF2-40B4-BE49-F238E27FC236}">
                <a16:creationId xmlns:a16="http://schemas.microsoft.com/office/drawing/2014/main" xmlns="" id="{95CDFFFB-ECB7-4A8C-AAB7-50FDB63E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58150" y="171450"/>
            <a:ext cx="1219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49">
            <a:extLst>
              <a:ext uri="{FF2B5EF4-FFF2-40B4-BE49-F238E27FC236}">
                <a16:creationId xmlns:a16="http://schemas.microsoft.com/office/drawing/2014/main" xmlns="" id="{A06140D6-FE73-4F84-BC6B-62B56ADA1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khổ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131" name="Line 147">
            <a:extLst>
              <a:ext uri="{FF2B5EF4-FFF2-40B4-BE49-F238E27FC236}">
                <a16:creationId xmlns:a16="http://schemas.microsoft.com/office/drawing/2014/main" xmlns="" id="{3CBB701D-DE55-46C3-8539-A9771EB8C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914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48">
            <a:extLst>
              <a:ext uri="{FF2B5EF4-FFF2-40B4-BE49-F238E27FC236}">
                <a16:creationId xmlns:a16="http://schemas.microsoft.com/office/drawing/2014/main" xmlns="" id="{E8776F80-6849-44D4-9753-89534E665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9144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Text Box 35">
            <a:extLst>
              <a:ext uri="{FF2B5EF4-FFF2-40B4-BE49-F238E27FC236}">
                <a16:creationId xmlns:a16="http://schemas.microsoft.com/office/drawing/2014/main" xmlns="" id="{349AF013-C640-4907-90D6-FF6009398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867400"/>
            <a:ext cx="3101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155" name="Text Box 37">
            <a:extLst>
              <a:ext uri="{FF2B5EF4-FFF2-40B4-BE49-F238E27FC236}">
                <a16:creationId xmlns:a16="http://schemas.microsoft.com/office/drawing/2014/main" xmlns="" id="{1A22D968-685B-49F4-A8FF-AE2CDAF08E89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086600" y="5283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161" name="Text Box 43">
            <a:extLst>
              <a:ext uri="{FF2B5EF4-FFF2-40B4-BE49-F238E27FC236}">
                <a16:creationId xmlns:a16="http://schemas.microsoft.com/office/drawing/2014/main" xmlns="" id="{73DD9B12-07E5-4C84-8DC0-B48AA6207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124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155858"/>
              </p:ext>
            </p:extLst>
          </p:nvPr>
        </p:nvGraphicFramePr>
        <p:xfrm>
          <a:off x="863600" y="1715468"/>
          <a:ext cx="7137400" cy="33885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874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1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18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21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đóm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đóm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?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fr-FR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nết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đom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đóm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? 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đom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đóm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?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22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06367" y="3962400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9900"/>
                </a:solidFill>
              </a:rPr>
              <a:t>Anh</a:t>
            </a:r>
            <a:endParaRPr lang="en-US" sz="2400" b="1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8440" y="3886200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9900"/>
                </a:solidFill>
              </a:rPr>
              <a:t>Chuyên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cần</a:t>
            </a:r>
            <a:endParaRPr lang="en-US" sz="2400" b="1" dirty="0">
              <a:solidFill>
                <a:srgbClr val="00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3544" y="3459540"/>
            <a:ext cx="2355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9900"/>
                </a:solidFill>
              </a:rPr>
              <a:t>Lên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đèn</a:t>
            </a:r>
            <a:r>
              <a:rPr lang="en-US" sz="2400" b="1" dirty="0">
                <a:solidFill>
                  <a:srgbClr val="009900"/>
                </a:solidFill>
              </a:rPr>
              <a:t>, </a:t>
            </a:r>
            <a:r>
              <a:rPr lang="en-US" sz="2400" b="1" dirty="0" err="1">
                <a:solidFill>
                  <a:srgbClr val="009900"/>
                </a:solidFill>
              </a:rPr>
              <a:t>đi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gác</a:t>
            </a:r>
            <a:r>
              <a:rPr lang="en-US" sz="2400" b="1" dirty="0">
                <a:solidFill>
                  <a:srgbClr val="009900"/>
                </a:solidFill>
              </a:rPr>
              <a:t>, </a:t>
            </a:r>
            <a:r>
              <a:rPr lang="en-US" sz="2400" b="1" dirty="0" err="1">
                <a:solidFill>
                  <a:srgbClr val="009900"/>
                </a:solidFill>
              </a:rPr>
              <a:t>đi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rất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êm</a:t>
            </a:r>
            <a:r>
              <a:rPr lang="en-US" sz="2400" b="1" dirty="0">
                <a:solidFill>
                  <a:srgbClr val="009900"/>
                </a:solidFill>
              </a:rPr>
              <a:t>, </a:t>
            </a:r>
            <a:r>
              <a:rPr lang="en-US" sz="2400" b="1" dirty="0" err="1">
                <a:solidFill>
                  <a:srgbClr val="009900"/>
                </a:solidFill>
              </a:rPr>
              <a:t>đi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suốt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đêm</a:t>
            </a:r>
            <a:r>
              <a:rPr lang="en-US" sz="2400" b="1" dirty="0">
                <a:solidFill>
                  <a:srgbClr val="009900"/>
                </a:solidFill>
              </a:rPr>
              <a:t>, lo </a:t>
            </a:r>
            <a:r>
              <a:rPr lang="en-US" sz="2400" b="1" dirty="0" err="1">
                <a:solidFill>
                  <a:srgbClr val="009900"/>
                </a:solidFill>
              </a:rPr>
              <a:t>cho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người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ngủ</a:t>
            </a:r>
            <a:r>
              <a:rPr lang="en-US" sz="2400" b="1" dirty="0">
                <a:solidFill>
                  <a:srgbClr val="0099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380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25">
            <a:extLst>
              <a:ext uri="{FF2B5EF4-FFF2-40B4-BE49-F238E27FC236}">
                <a16:creationId xmlns:a16="http://schemas.microsoft.com/office/drawing/2014/main" xmlns="" id="{E51FD9B0-D9A2-41A6-AEF8-53FBA3FB8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2:Trong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.VnTime" pitchFamily="34" charset="0"/>
              </a:rPr>
              <a:t>( ®·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VnTime" pitchFamily="34" charset="0"/>
              </a:rPr>
              <a:t>häc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VnTime" pitchFamily="34" charset="0"/>
              </a:rPr>
              <a:t>trong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VnTime" pitchFamily="34" charset="0"/>
              </a:rPr>
              <a:t>häc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.VnTime" pitchFamily="34" charset="0"/>
              </a:rPr>
              <a:t> k× I),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) ?</a:t>
            </a:r>
          </a:p>
        </p:txBody>
      </p:sp>
      <p:sp>
        <p:nvSpPr>
          <p:cNvPr id="39963" name="Rectangle 27">
            <a:extLst>
              <a:ext uri="{FF2B5EF4-FFF2-40B4-BE49-F238E27FC236}">
                <a16:creationId xmlns:a16="http://schemas.microsoft.com/office/drawing/2014/main" xmlns="" id="{A33B1AC1-88DB-403F-B0AD-328D6962B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4267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núi</a:t>
            </a: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lan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dần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chuyên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cần</a:t>
            </a: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9964" name="Rectangle 28">
            <a:extLst>
              <a:ext uri="{FF2B5EF4-FFF2-40B4-BE49-F238E27FC236}">
                <a16:creationId xmlns:a16="http://schemas.microsoft.com/office/drawing/2014/main" xmlns="" id="{9291F268-8A43-4AE8-A66F-78819EA64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0784"/>
            <a:ext cx="3276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Theo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làn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mát</a:t>
            </a: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êm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suốt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đêm</a:t>
            </a: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 Lo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9965" name="Rectangle 29">
            <a:extLst>
              <a:ext uri="{FF2B5EF4-FFF2-40B4-BE49-F238E27FC236}">
                <a16:creationId xmlns:a16="http://schemas.microsoft.com/office/drawing/2014/main" xmlns="" id="{3F1E5DD8-3C21-4E3B-BC68-0903F1286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4693384"/>
            <a:ext cx="4038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chị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Cò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Bợ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     “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Ru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hỡi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!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Ru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hời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Hỡi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ơi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ngon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9966" name="Rectangle 30">
            <a:extLst>
              <a:ext uri="{FF2B5EF4-FFF2-40B4-BE49-F238E27FC236}">
                <a16:creationId xmlns:a16="http://schemas.microsoft.com/office/drawing/2014/main" xmlns="" id="{B2398612-350D-4543-AEF2-4E0E3346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219200"/>
            <a:ext cx="4267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thím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Vạc</a:t>
            </a: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lẽ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mò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tôm</a:t>
            </a: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Hôm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 Long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lanh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9967" name="Rectangle 31">
            <a:extLst>
              <a:ext uri="{FF2B5EF4-FFF2-40B4-BE49-F238E27FC236}">
                <a16:creationId xmlns:a16="http://schemas.microsoft.com/office/drawing/2014/main" xmlns="" id="{9B6629C3-4AE6-4F5D-AAEB-5FA62E035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971800"/>
            <a:ext cx="4038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bước</a:t>
            </a: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Vung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gọn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lồng</a:t>
            </a: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vòng</a:t>
            </a: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bừng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nở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9968" name="Rectangle 32">
            <a:extLst>
              <a:ext uri="{FF2B5EF4-FFF2-40B4-BE49-F238E27FC236}">
                <a16:creationId xmlns:a16="http://schemas.microsoft.com/office/drawing/2014/main" xmlns="" id="{ACEC551B-897D-490B-83F8-F69CD91A4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724400"/>
            <a:ext cx="40386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rộn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rịp</a:t>
            </a: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Gáy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đằng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ngọn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lồng</a:t>
            </a: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lui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9975" name="Line 39">
            <a:extLst>
              <a:ext uri="{FF2B5EF4-FFF2-40B4-BE49-F238E27FC236}">
                <a16:creationId xmlns:a16="http://schemas.microsoft.com/office/drawing/2014/main" xmlns="" id="{ECB9C075-7A06-4DE6-A87C-32B4EB53D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2200" y="167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976" name="Line 40">
            <a:extLst>
              <a:ext uri="{FF2B5EF4-FFF2-40B4-BE49-F238E27FC236}">
                <a16:creationId xmlns:a16="http://schemas.microsoft.com/office/drawing/2014/main" xmlns="" id="{EE101DEC-3D57-4E16-9B9B-3812EE6C3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977" name="Line 41">
            <a:extLst>
              <a:ext uri="{FF2B5EF4-FFF2-40B4-BE49-F238E27FC236}">
                <a16:creationId xmlns:a16="http://schemas.microsoft.com/office/drawing/2014/main" xmlns="" id="{D8DE14D1-F642-4948-B0E5-5EF4345773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990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87">
            <a:extLst>
              <a:ext uri="{FF2B5EF4-FFF2-40B4-BE49-F238E27FC236}">
                <a16:creationId xmlns:a16="http://schemas.microsoft.com/office/drawing/2014/main" xmlns="" id="{10CEAFD3-1EE8-42E9-BC4E-F8FD14804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232525"/>
            <a:ext cx="1265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Võ</a:t>
            </a:r>
            <a:r>
              <a:rPr lang="en-US" altLang="en-US" sz="20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Quảng</a:t>
            </a:r>
            <a:endParaRPr lang="en-US" altLang="en-US" sz="2000" i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3" grpId="0"/>
      <p:bldP spid="39964" grpId="0"/>
      <p:bldP spid="39965" grpId="0"/>
      <p:bldP spid="39966" grpId="0"/>
      <p:bldP spid="39967" grpId="0"/>
      <p:bldP spid="39968" grpId="0"/>
      <p:bldP spid="39976" grpId="0" animBg="1"/>
      <p:bldP spid="39977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87" name="Text Box 135">
            <a:extLst>
              <a:ext uri="{FF2B5EF4-FFF2-40B4-BE49-F238E27FC236}">
                <a16:creationId xmlns:a16="http://schemas.microsoft.com/office/drawing/2014/main" xmlns="" id="{3141E48B-BBE2-4856-9BAB-233F28A9E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019800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Line 162">
            <a:extLst>
              <a:ext uri="{FF2B5EF4-FFF2-40B4-BE49-F238E27FC236}">
                <a16:creationId xmlns:a16="http://schemas.microsoft.com/office/drawing/2014/main" xmlns="" id="{CC9EB45A-AC24-41C0-97FC-0A8FB0D73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77800" y="236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63">
            <a:extLst>
              <a:ext uri="{FF2B5EF4-FFF2-40B4-BE49-F238E27FC236}">
                <a16:creationId xmlns:a16="http://schemas.microsoft.com/office/drawing/2014/main" xmlns="" id="{2DCBB905-C1F7-4E2D-94EA-3380F6ED0C1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-457200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35">
            <a:extLst>
              <a:ext uri="{FF2B5EF4-FFF2-40B4-BE49-F238E27FC236}">
                <a16:creationId xmlns:a16="http://schemas.microsoft.com/office/drawing/2014/main" xmlns="" id="{349AF013-C640-4907-90D6-FF6009398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867400"/>
            <a:ext cx="3101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8" name="Text Box 37">
            <a:extLst>
              <a:ext uri="{FF2B5EF4-FFF2-40B4-BE49-F238E27FC236}">
                <a16:creationId xmlns:a16="http://schemas.microsoft.com/office/drawing/2014/main" xmlns="" id="{1A22D968-685B-49F4-A8FF-AE2CDAF08E89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086600" y="5283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9" name="Text Box 43">
            <a:extLst>
              <a:ext uri="{FF2B5EF4-FFF2-40B4-BE49-F238E27FC236}">
                <a16:creationId xmlns:a16="http://schemas.microsoft.com/office/drawing/2014/main" xmlns="" id="{73DD9B12-07E5-4C84-8DC0-B48AA6207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124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xmlns="" id="{E51FD9B0-D9A2-41A6-AEF8-53FBA3FB8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4" y="1059596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.VnTime" pitchFamily="34" charset="0"/>
              </a:rPr>
              <a:t>( ®·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VnTime" pitchFamily="34" charset="0"/>
              </a:rPr>
              <a:t>häc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VnTime" pitchFamily="34" charset="0"/>
              </a:rPr>
              <a:t>trong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.VnTime" pitchFamily="34" charset="0"/>
              </a:rPr>
              <a:t>häc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.VnTime" pitchFamily="34" charset="0"/>
              </a:rPr>
              <a:t> k× I),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) ?</a:t>
            </a:r>
          </a:p>
        </p:txBody>
      </p:sp>
      <p:graphicFrame>
        <p:nvGraphicFramePr>
          <p:cNvPr id="10" name="Group 47">
            <a:extLst>
              <a:ext uri="{FF2B5EF4-FFF2-40B4-BE49-F238E27FC236}">
                <a16:creationId xmlns:a16="http://schemas.microsoft.com/office/drawing/2014/main" xmlns="" id="{E82E9098-1F36-431B-9982-A1F6E1795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725297"/>
              </p:ext>
            </p:extLst>
          </p:nvPr>
        </p:nvGraphicFramePr>
        <p:xfrm>
          <a:off x="361043" y="2209800"/>
          <a:ext cx="8458200" cy="327660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Tên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các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con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vật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Các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con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vật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được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gọi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bằng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gì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?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Các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con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vật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được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tả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bằng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những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từ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ngữ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nào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?                   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3359" y="3352800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Cò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Bợ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1225" y="3362980"/>
            <a:ext cx="705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Chị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4900" y="3168133"/>
            <a:ext cx="384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</a:rPr>
              <a:t>Ru</a:t>
            </a:r>
            <a:r>
              <a:rPr lang="en-US" sz="2400" dirty="0">
                <a:solidFill>
                  <a:srgbClr val="FF0000"/>
                </a:solidFill>
              </a:rPr>
              <a:t> con: </a:t>
            </a:r>
            <a:r>
              <a:rPr lang="en-US" sz="2400" dirty="0" err="1">
                <a:solidFill>
                  <a:srgbClr val="FF0000"/>
                </a:solidFill>
              </a:rPr>
              <a:t>Ru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hỡi</a:t>
            </a:r>
            <a:r>
              <a:rPr lang="en-US" sz="2400" dirty="0">
                <a:solidFill>
                  <a:srgbClr val="FF0000"/>
                </a:solidFill>
              </a:rPr>
              <a:t>! </a:t>
            </a:r>
            <a:r>
              <a:rPr lang="en-US" sz="2400" dirty="0" err="1">
                <a:solidFill>
                  <a:srgbClr val="FF0000"/>
                </a:solidFill>
              </a:rPr>
              <a:t>Ru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hời</a:t>
            </a:r>
            <a:r>
              <a:rPr lang="en-US" sz="2400" dirty="0">
                <a:solidFill>
                  <a:srgbClr val="FF0000"/>
                </a:solidFill>
              </a:rPr>
              <a:t>! </a:t>
            </a:r>
            <a:r>
              <a:rPr lang="en-US" sz="2400" dirty="0" err="1">
                <a:solidFill>
                  <a:srgbClr val="FF0000"/>
                </a:solidFill>
              </a:rPr>
              <a:t>Hỡi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bé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tôi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ơi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err="1">
                <a:solidFill>
                  <a:srgbClr val="FF0000"/>
                </a:solidFill>
              </a:rPr>
              <a:t>Ngủ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giấc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456586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Vạc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0616" y="4645967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Thím</a:t>
            </a:r>
            <a:r>
              <a:rPr lang="en-US" sz="2400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0371" y="4565862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Lặng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mò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tôm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87" grpId="0"/>
      <p:bldP spid="18" grpId="0"/>
      <p:bldP spid="19" grpId="0"/>
      <p:bldP spid="2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xmlns="" id="{857DA7F7-1CC9-423B-AB00-5CF2A75A3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458200" cy="8302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   </a:t>
            </a:r>
            <a:r>
              <a:rPr lang="en-US" sz="2400" b="1">
                <a:solidFill>
                  <a:srgbClr val="FF0000"/>
                </a:solidFill>
              </a:rPr>
              <a:t>- Vì sao có thể nói hình ảnh của Cò Bợ và Vạc là những hình ảnh nhân hoá?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xmlns="" id="{FDDC2EF1-1840-489F-BA54-C16C60C65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8458200" cy="4619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Em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hiểu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nhân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gì</a:t>
            </a:r>
            <a:r>
              <a:rPr lang="en-US" sz="24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xmlns="" id="{DED9E130-3000-4AE8-901E-1253FEBE3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95800"/>
            <a:ext cx="8458200" cy="4619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- Đặt câu có sử dụng biện pháp nhân hoá.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xmlns="" id="{20BA6060-F9B7-45B8-AD1C-54B6195EF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8458200" cy="8302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Ví dụ: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Cổng trường dang rộng đôi tay đón chào những</a:t>
            </a:r>
            <a:r>
              <a:rPr lang="en-US" sz="1600" b="1">
                <a:solidFill>
                  <a:srgbClr val="0000FF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học sinh thân yêu.</a:t>
            </a:r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xmlns="" id="{9B0357BF-CD7A-43C1-969C-9973AFABD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9144000" cy="3124200"/>
          </a:xfrm>
          <a:prstGeom prst="ellipse">
            <a:avLst/>
          </a:prstGeom>
          <a:gradFill rotWithShape="1">
            <a:gsLst>
              <a:gs pos="0">
                <a:srgbClr val="0066FF"/>
              </a:gs>
              <a:gs pos="100000">
                <a:srgbClr val="FFFFCC"/>
              </a:gs>
            </a:gsLst>
            <a:lin ang="2700000" scaled="1"/>
          </a:gradFill>
          <a:ln w="57150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FontTx/>
              <a:buChar char="-"/>
            </a:pPr>
            <a:endParaRPr lang="en-US" sz="1600" b="1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2400" b="1"/>
              <a:t>Vì Cò Bợ và Vạc được gọi như người là chị Cò Bợ,</a:t>
            </a:r>
          </a:p>
          <a:p>
            <a:pPr algn="ctr">
              <a:spcBef>
                <a:spcPct val="50000"/>
              </a:spcBef>
            </a:pPr>
            <a:r>
              <a:rPr lang="en-US" sz="2400" b="1"/>
              <a:t> thím Vạc và được tả như tả người là đang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2400" b="1"/>
              <a:t> ru con, lặng lẽ mò tôm.</a:t>
            </a:r>
            <a:r>
              <a:rPr lang="en-US" sz="2400" b="1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xmlns="" id="{E3B77F33-97A1-48D9-8B7A-4A728537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0"/>
            <a:ext cx="7924800" cy="2438400"/>
          </a:xfrm>
          <a:prstGeom prst="ellipse">
            <a:avLst/>
          </a:prstGeom>
          <a:solidFill>
            <a:srgbClr val="FF99CC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hoá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gọi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/>
              <a:t>những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gọi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5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 build="allAtOnce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OINSET3">
            <a:hlinkClick r:id="rId2" action="ppaction://hlinksldjump"/>
            <a:extLst>
              <a:ext uri="{FF2B5EF4-FFF2-40B4-BE49-F238E27FC236}">
                <a16:creationId xmlns:a16="http://schemas.microsoft.com/office/drawing/2014/main" xmlns="" id="{9B401EDA-8686-4BE1-BAB0-4386F4B4E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11813"/>
            <a:ext cx="1371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POINSET3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41DF4B-FE59-4BD4-8902-D5FF25174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602288"/>
            <a:ext cx="1371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POINSET2">
            <a:extLst>
              <a:ext uri="{FF2B5EF4-FFF2-40B4-BE49-F238E27FC236}">
                <a16:creationId xmlns:a16="http://schemas.microsoft.com/office/drawing/2014/main" xmlns="" id="{09840207-0363-43AC-9E1C-64D39DDE2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9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POINSET2">
            <a:extLst>
              <a:ext uri="{FF2B5EF4-FFF2-40B4-BE49-F238E27FC236}">
                <a16:creationId xmlns:a16="http://schemas.microsoft.com/office/drawing/2014/main" xmlns="" id="{96F385A9-35DC-459D-868C-3AC4EE2A2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58150" y="171450"/>
            <a:ext cx="1219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7" name="Text Box 17">
            <a:extLst>
              <a:ext uri="{FF2B5EF4-FFF2-40B4-BE49-F238E27FC236}">
                <a16:creationId xmlns:a16="http://schemas.microsoft.com/office/drawing/2014/main" xmlns="" id="{33F9B8CE-E09D-422F-A5CD-EF1FBD41C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304800"/>
            <a:ext cx="84582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3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Gạch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phận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</a:rPr>
              <a:t>?”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a)</a:t>
            </a:r>
            <a:r>
              <a:rPr lang="en-US" altLang="en-US" sz="2800" dirty="0" err="1">
                <a:latin typeface="Times New Roman" panose="02020603050405020304" pitchFamily="18" charset="0"/>
              </a:rPr>
              <a:t>Anh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Đom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Đóm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đèn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tối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b)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Tối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mai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anh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Đom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Đóm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gác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c)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thơ</a:t>
            </a:r>
            <a:r>
              <a:rPr lang="en-US" altLang="en-US" sz="2800" dirty="0">
                <a:latin typeface="Times New Roman" panose="02020603050405020304" pitchFamily="18" charset="0"/>
              </a:rPr>
              <a:t> Anh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Đom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Đóm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kỳ</a:t>
            </a:r>
            <a:r>
              <a:rPr lang="en-US" altLang="en-US" sz="2800" dirty="0"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66578" name="Line 18">
            <a:extLst>
              <a:ext uri="{FF2B5EF4-FFF2-40B4-BE49-F238E27FC236}">
                <a16:creationId xmlns:a16="http://schemas.microsoft.com/office/drawing/2014/main" xmlns="" id="{2A0E905B-17D9-48CA-BB4E-59D6A69A9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447800"/>
            <a:ext cx="2743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0" name="Line 20">
            <a:extLst>
              <a:ext uri="{FF2B5EF4-FFF2-40B4-BE49-F238E27FC236}">
                <a16:creationId xmlns:a16="http://schemas.microsoft.com/office/drawing/2014/main" xmlns="" id="{1DFE0011-5DB9-4040-A781-FDFECD79E7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33600"/>
            <a:ext cx="190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1" name="Line 21">
            <a:extLst>
              <a:ext uri="{FF2B5EF4-FFF2-40B4-BE49-F238E27FC236}">
                <a16:creationId xmlns:a16="http://schemas.microsoft.com/office/drawing/2014/main" xmlns="" id="{212F3D81-BBC4-4510-98CB-378813F35C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9474" y="2743200"/>
            <a:ext cx="1177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8">
            <a:extLst>
              <a:ext uri="{FF2B5EF4-FFF2-40B4-BE49-F238E27FC236}">
                <a16:creationId xmlns:a16="http://schemas.microsoft.com/office/drawing/2014/main" xmlns="" id="{2A0E905B-17D9-48CA-BB4E-59D6A69A9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3716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0">
            <a:extLst>
              <a:ext uri="{FF2B5EF4-FFF2-40B4-BE49-F238E27FC236}">
                <a16:creationId xmlns:a16="http://schemas.microsoft.com/office/drawing/2014/main" xmlns="" id="{5A12139E-2BE9-4C5E-AE37-9C212EDC4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429000"/>
            <a:ext cx="190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xmlns="" id="{BDE667DF-6FC2-421A-AA6E-234B3F804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33800"/>
            <a:ext cx="8458200" cy="46196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- </a:t>
            </a:r>
            <a:r>
              <a:rPr lang="en-US" sz="2400" b="1" dirty="0" err="1">
                <a:solidFill>
                  <a:srgbClr val="009900"/>
                </a:solidFill>
              </a:rPr>
              <a:t>Bộ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phận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câu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trả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lời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câu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hỏi</a:t>
            </a:r>
            <a:r>
              <a:rPr lang="en-US" sz="2400" b="1" dirty="0">
                <a:solidFill>
                  <a:srgbClr val="009900"/>
                </a:solidFill>
              </a:rPr>
              <a:t> Khi </a:t>
            </a:r>
            <a:r>
              <a:rPr lang="en-US" sz="2400" b="1" dirty="0" err="1">
                <a:solidFill>
                  <a:srgbClr val="009900"/>
                </a:solidFill>
              </a:rPr>
              <a:t>nào</a:t>
            </a:r>
            <a:r>
              <a:rPr lang="en-US" sz="2400" b="1" dirty="0">
                <a:solidFill>
                  <a:srgbClr val="009900"/>
                </a:solidFill>
              </a:rPr>
              <a:t>? </a:t>
            </a:r>
            <a:r>
              <a:rPr lang="en-US" sz="2400" b="1" dirty="0" err="1">
                <a:solidFill>
                  <a:srgbClr val="009900"/>
                </a:solidFill>
              </a:rPr>
              <a:t>thường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chỉ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gì</a:t>
            </a:r>
            <a:r>
              <a:rPr lang="en-US" sz="2400" b="1" dirty="0">
                <a:solidFill>
                  <a:srgbClr val="009900"/>
                </a:solidFill>
              </a:rPr>
              <a:t>?</a:t>
            </a: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xmlns="" id="{8F0BE48D-D5FB-494E-A8DA-BA5EE8568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100512"/>
            <a:ext cx="8305800" cy="19050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800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FF"/>
                </a:solidFill>
              </a:rPr>
              <a:t>Bộ phận câu trả lời câu hỏi Khi nào?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thường chỉ thời gian.</a:t>
            </a:r>
          </a:p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0" grpId="0" animBg="1"/>
      <p:bldP spid="66581" grpId="0" animBg="1"/>
      <p:bldP spid="11" grpId="0" animBg="1"/>
      <p:bldP spid="12" grpId="0"/>
      <p:bldP spid="12" grpId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688AA6-D814-40B8-8F50-2026A01DF9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92CBBA-D81B-4F0C-B4EA-DE7449A156B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65AF918-4B17-4390-BBBA-A7E3512326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3958</TotalTime>
  <Words>962</Words>
  <Application>Microsoft Office PowerPoint</Application>
  <PresentationFormat>On-screen Show (4:3)</PresentationFormat>
  <Paragraphs>128</Paragraphs>
  <Slides>17</Slides>
  <Notes>2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Hong Phong - Nam Sach - Hai Duong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NhiÖt liÖt chµo mõng c¸c thµy, c« gi¸o vÒ dù héi gi¶ng</dc:title>
  <dc:creator>Do Thi Minh Thuy</dc:creator>
  <cp:lastModifiedBy>Admin</cp:lastModifiedBy>
  <cp:revision>236</cp:revision>
  <dcterms:created xsi:type="dcterms:W3CDTF">2009-02-18T15:52:43Z</dcterms:created>
  <dcterms:modified xsi:type="dcterms:W3CDTF">2022-01-19T12:40:19Z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